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4926" autoAdjust="0"/>
    <p:restoredTop sz="94660"/>
  </p:normalViewPr>
  <p:slideViewPr>
    <p:cSldViewPr>
      <p:cViewPr varScale="1">
        <p:scale>
          <a:sx n="68" d="100"/>
          <a:sy n="68" d="100"/>
        </p:scale>
        <p:origin x="-147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02D5953E-58B2-4FD7-9B88-4B877807B815}" type="datetimeFigureOut">
              <a:rPr lang="en-US" smtClean="0"/>
              <a:pPr/>
              <a:t>09/09/2020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4EB57AB6-D715-4CBD-BB8F-4E9E155FE6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wipe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2D5953E-58B2-4FD7-9B88-4B877807B815}" type="datetimeFigureOut">
              <a:rPr lang="en-US" smtClean="0"/>
              <a:pPr/>
              <a:t>09/09/2020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EB57AB6-D715-4CBD-BB8F-4E9E155FE6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02D5953E-58B2-4FD7-9B88-4B877807B815}" type="datetimeFigureOut">
              <a:rPr lang="en-US" smtClean="0"/>
              <a:pPr/>
              <a:t>09/09/2020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4EB57AB6-D715-4CBD-BB8F-4E9E155FE6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ipe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2D5953E-58B2-4FD7-9B88-4B877807B815}" type="datetimeFigureOut">
              <a:rPr lang="en-US" smtClean="0"/>
              <a:pPr/>
              <a:t>09/09/2020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EB57AB6-D715-4CBD-BB8F-4E9E155FE6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02D5953E-58B2-4FD7-9B88-4B877807B815}" type="datetimeFigureOut">
              <a:rPr lang="en-US" smtClean="0"/>
              <a:pPr/>
              <a:t>09/09/2020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4EB57AB6-D715-4CBD-BB8F-4E9E155FE6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2D5953E-58B2-4FD7-9B88-4B877807B815}" type="datetimeFigureOut">
              <a:rPr lang="en-US" smtClean="0"/>
              <a:pPr/>
              <a:t>09/09/2020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EB57AB6-D715-4CBD-BB8F-4E9E155FE6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2D5953E-58B2-4FD7-9B88-4B877807B815}" type="datetimeFigureOut">
              <a:rPr lang="en-US" smtClean="0"/>
              <a:pPr/>
              <a:t>09/09/2020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EB57AB6-D715-4CBD-BB8F-4E9E155FE6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2D5953E-58B2-4FD7-9B88-4B877807B815}" type="datetimeFigureOut">
              <a:rPr lang="en-US" smtClean="0"/>
              <a:pPr/>
              <a:t>09/09/2020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EB57AB6-D715-4CBD-BB8F-4E9E155FE6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02D5953E-58B2-4FD7-9B88-4B877807B815}" type="datetimeFigureOut">
              <a:rPr lang="en-US" smtClean="0"/>
              <a:pPr/>
              <a:t>09/09/2020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EB57AB6-D715-4CBD-BB8F-4E9E155FE6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2D5953E-58B2-4FD7-9B88-4B877807B815}" type="datetimeFigureOut">
              <a:rPr lang="en-US" smtClean="0"/>
              <a:pPr/>
              <a:t>09/09/2020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EB57AB6-D715-4CBD-BB8F-4E9E155FE6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2D5953E-58B2-4FD7-9B88-4B877807B815}" type="datetimeFigureOut">
              <a:rPr lang="en-US" smtClean="0"/>
              <a:pPr/>
              <a:t>09/09/2020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EB57AB6-D715-4CBD-BB8F-4E9E155FE6B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02D5953E-58B2-4FD7-9B88-4B877807B815}" type="datetimeFigureOut">
              <a:rPr lang="en-US" smtClean="0"/>
              <a:pPr/>
              <a:t>09/09/2020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4EB57AB6-D715-4CBD-BB8F-4E9E155FE6B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 spd="slow">
    <p:wipe dir="d"/>
  </p:transition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381000" y="3657600"/>
            <a:ext cx="8534400" cy="954107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800" b="1" i="1" dirty="0">
                <a:solidFill>
                  <a:srgbClr val="002060"/>
                </a:solidFill>
                <a:latin typeface="Arial Black" pitchFamily="34" charset="0"/>
              </a:rPr>
              <a:t>DEPARTMENT OF </a:t>
            </a:r>
            <a:r>
              <a:rPr lang="en-US" sz="2800" b="1" i="1" dirty="0" smtClean="0">
                <a:solidFill>
                  <a:srgbClr val="002060"/>
                </a:solidFill>
                <a:latin typeface="Arial Black" pitchFamily="34" charset="0"/>
              </a:rPr>
              <a:t>BOTANY</a:t>
            </a:r>
          </a:p>
          <a:p>
            <a:pPr algn="ctr"/>
            <a:r>
              <a:rPr lang="en-US" sz="2800" b="1" i="1" dirty="0" smtClean="0">
                <a:solidFill>
                  <a:srgbClr val="002060"/>
                </a:solidFill>
                <a:latin typeface="Arial Black" pitchFamily="34" charset="0"/>
              </a:rPr>
              <a:t>DR.ANARSE P.S. </a:t>
            </a:r>
            <a:endParaRPr lang="en-US" sz="2800" b="1" dirty="0">
              <a:solidFill>
                <a:srgbClr val="002060"/>
              </a:solidFill>
              <a:latin typeface="Arial Black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04800" y="5029200"/>
            <a:ext cx="8534400" cy="163121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800" b="1" i="1" dirty="0" err="1" smtClean="0">
                <a:solidFill>
                  <a:srgbClr val="002060"/>
                </a:solidFill>
                <a:latin typeface="Arial Black" pitchFamily="34" charset="0"/>
              </a:rPr>
              <a:t>T.Y.B.Sc</a:t>
            </a:r>
            <a:r>
              <a:rPr lang="en-US" sz="2800" b="1" i="1" dirty="0" smtClean="0">
                <a:solidFill>
                  <a:srgbClr val="002060"/>
                </a:solidFill>
                <a:latin typeface="Arial Black" pitchFamily="34" charset="0"/>
              </a:rPr>
              <a:t>.(</a:t>
            </a:r>
            <a:r>
              <a:rPr lang="en-US" sz="2800" b="1" i="1" dirty="0" err="1" smtClean="0">
                <a:solidFill>
                  <a:srgbClr val="002060"/>
                </a:solidFill>
                <a:latin typeface="Arial Black" pitchFamily="34" charset="0"/>
              </a:rPr>
              <a:t>Sem</a:t>
            </a:r>
            <a:r>
              <a:rPr lang="en-US" sz="2800" b="1" i="1" dirty="0" smtClean="0">
                <a:solidFill>
                  <a:srgbClr val="002060"/>
                </a:solidFill>
                <a:latin typeface="Arial Black" pitchFamily="34" charset="0"/>
              </a:rPr>
              <a:t>-V)</a:t>
            </a:r>
          </a:p>
          <a:p>
            <a:pPr algn="ctr"/>
            <a:r>
              <a:rPr lang="en-US" sz="6000" b="1" i="1" dirty="0" smtClean="0">
                <a:solidFill>
                  <a:srgbClr val="002060"/>
                </a:solidFill>
                <a:latin typeface="Arial Black" pitchFamily="34" charset="0"/>
              </a:rPr>
              <a:t>GOLGI </a:t>
            </a:r>
            <a:r>
              <a:rPr lang="en-US" sz="6000" b="1" i="1" dirty="0" smtClean="0">
                <a:solidFill>
                  <a:srgbClr val="002060"/>
                </a:solidFill>
                <a:latin typeface="Arial Black" pitchFamily="34" charset="0"/>
              </a:rPr>
              <a:t>COMPLEX</a:t>
            </a:r>
            <a:r>
              <a:rPr lang="en-US" sz="6000" b="1" i="1" dirty="0" smtClean="0">
                <a:solidFill>
                  <a:srgbClr val="002060"/>
                </a:solidFill>
                <a:latin typeface="Arial Black" pitchFamily="34" charset="0"/>
              </a:rPr>
              <a:t> </a:t>
            </a:r>
            <a:r>
              <a:rPr lang="en-US" sz="7200" b="1" i="1" dirty="0" smtClean="0">
                <a:solidFill>
                  <a:srgbClr val="002060"/>
                </a:solidFill>
                <a:latin typeface="Arial Black" pitchFamily="34" charset="0"/>
              </a:rPr>
              <a:t> </a:t>
            </a:r>
            <a:endParaRPr lang="en-US" sz="7200" b="1" dirty="0">
              <a:solidFill>
                <a:srgbClr val="002060"/>
              </a:solidFill>
              <a:latin typeface="Arial Black" pitchFamily="34" charset="0"/>
            </a:endParaRPr>
          </a:p>
        </p:txBody>
      </p:sp>
      <p:sp>
        <p:nvSpPr>
          <p:cNvPr id="7" name="Title 6"/>
          <p:cNvSpPr>
            <a:spLocks noGrp="1"/>
          </p:cNvSpPr>
          <p:nvPr>
            <p:ph type="ctrTitle"/>
          </p:nvPr>
        </p:nvSpPr>
        <p:spPr>
          <a:xfrm>
            <a:off x="0" y="2057400"/>
            <a:ext cx="9144000" cy="1496568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en-US" sz="2800" dirty="0" smtClean="0">
                <a:solidFill>
                  <a:schemeClr val="tx1"/>
                </a:solidFill>
              </a:rPr>
              <a:t> </a:t>
            </a:r>
            <a:r>
              <a:rPr lang="en-US" sz="2800" dirty="0" err="1" smtClean="0">
                <a:solidFill>
                  <a:schemeClr val="tx1"/>
                </a:solidFill>
                <a:latin typeface="Arial Rounded MT Bold" pitchFamily="34" charset="0"/>
              </a:rPr>
              <a:t>S.K.Gandhi</a:t>
            </a:r>
            <a:r>
              <a:rPr lang="en-US" sz="2800" dirty="0" smtClean="0">
                <a:solidFill>
                  <a:schemeClr val="tx1"/>
                </a:solidFill>
                <a:latin typeface="Arial Rounded MT Bold" pitchFamily="34" charset="0"/>
              </a:rPr>
              <a:t> Arts, </a:t>
            </a:r>
            <a:r>
              <a:rPr lang="en-US" sz="2800" dirty="0" err="1" smtClean="0">
                <a:solidFill>
                  <a:schemeClr val="tx1"/>
                </a:solidFill>
                <a:latin typeface="Arial Rounded MT Bold" pitchFamily="34" charset="0"/>
              </a:rPr>
              <a:t>P.H.Gandhi</a:t>
            </a:r>
            <a:r>
              <a:rPr lang="en-US" sz="2800" dirty="0" smtClean="0">
                <a:solidFill>
                  <a:schemeClr val="tx1"/>
                </a:solidFill>
                <a:latin typeface="Arial Rounded MT Bold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rial Rounded MT Bold" pitchFamily="34" charset="0"/>
              </a:rPr>
              <a:t>Com.and</a:t>
            </a:r>
            <a:r>
              <a:rPr lang="en-US" sz="2800" dirty="0" smtClean="0">
                <a:solidFill>
                  <a:schemeClr val="tx1"/>
                </a:solidFill>
                <a:latin typeface="Arial Rounded MT Bold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rial Rounded MT Bold" pitchFamily="34" charset="0"/>
              </a:rPr>
              <a:t>Amolak</a:t>
            </a:r>
            <a:r>
              <a:rPr lang="en-US" sz="2800" dirty="0" smtClean="0">
                <a:solidFill>
                  <a:schemeClr val="tx1"/>
                </a:solidFill>
                <a:latin typeface="Arial Rounded MT Bold" pitchFamily="34" charset="0"/>
              </a:rPr>
              <a:t> Science College, </a:t>
            </a:r>
            <a:r>
              <a:rPr lang="en-US" sz="2800" dirty="0" err="1" smtClean="0">
                <a:solidFill>
                  <a:schemeClr val="tx1"/>
                </a:solidFill>
                <a:latin typeface="Arial Rounded MT Bold" pitchFamily="34" charset="0"/>
              </a:rPr>
              <a:t>Kada</a:t>
            </a:r>
            <a:r>
              <a:rPr lang="en-US" sz="2800" dirty="0" smtClean="0">
                <a:solidFill>
                  <a:schemeClr val="tx1"/>
                </a:solidFill>
                <a:latin typeface="Arial Rounded MT Bold" pitchFamily="34" charset="0"/>
              </a:rPr>
              <a:t>, </a:t>
            </a:r>
            <a:r>
              <a:rPr lang="en-US" sz="2800" dirty="0" err="1" smtClean="0">
                <a:solidFill>
                  <a:schemeClr val="tx1"/>
                </a:solidFill>
                <a:latin typeface="Arial Rounded MT Bold" pitchFamily="34" charset="0"/>
              </a:rPr>
              <a:t>Tq.Ashti</a:t>
            </a:r>
            <a:r>
              <a:rPr lang="en-US" sz="2800" dirty="0" smtClean="0">
                <a:solidFill>
                  <a:schemeClr val="tx1"/>
                </a:solidFill>
                <a:latin typeface="Arial Rounded MT Bold" pitchFamily="34" charset="0"/>
              </a:rPr>
              <a:t>,  Dist. </a:t>
            </a:r>
            <a:r>
              <a:rPr lang="en-US" sz="2800" dirty="0" err="1" smtClean="0">
                <a:solidFill>
                  <a:schemeClr val="tx1"/>
                </a:solidFill>
                <a:latin typeface="Arial Rounded MT Bold" pitchFamily="34" charset="0"/>
              </a:rPr>
              <a:t>BeeD</a:t>
            </a:r>
            <a:endParaRPr lang="en-US" dirty="0"/>
          </a:p>
        </p:txBody>
      </p:sp>
      <p:pic>
        <p:nvPicPr>
          <p:cNvPr id="10" name="Picture 2" descr="http://www.gandhicollegekada.org/images/logo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0" y="0"/>
            <a:ext cx="4114800" cy="2105025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609600"/>
            <a:ext cx="7848600" cy="60198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Golgi complex is an important cell organelle described by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Camillo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Golgi in 1898.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It is variously designated as Golgi body, Golgi apparatus, 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lipochondria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etc.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In plant cell they are called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dictyosomes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 </a:t>
            </a:r>
          </a:p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Occurrence: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Animal cell usually has one Golgi complex situated near the nucleus,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while in plant cells they are more in numbers scattered throughout cytoplasm.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Nerve cells, liver cells &amp; most plant cells also have multiple numbers. </a:t>
            </a:r>
          </a:p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Shape and position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: The shape of Golgi complex is quite variable in different somatic cell types of animals. 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Even in the same cell there are variations in different functional stages. The shape is however constant with each cell type. </a:t>
            </a:r>
          </a:p>
          <a:p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52400"/>
            <a:ext cx="7239000" cy="381000"/>
          </a:xfrm>
        </p:spPr>
        <p:txBody>
          <a:bodyPr>
            <a:normAutofit/>
          </a:bodyPr>
          <a:lstStyle/>
          <a:p>
            <a:pPr algn="ctr"/>
            <a:r>
              <a:rPr lang="en-US" sz="2400" dirty="0" smtClean="0">
                <a:solidFill>
                  <a:srgbClr val="FF0000"/>
                </a:solidFill>
              </a:rPr>
              <a:t>Golgi complex</a:t>
            </a:r>
            <a:endParaRPr lang="en-US" sz="2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7239000" cy="5998536"/>
          </a:xfrm>
        </p:spPr>
        <p:txBody>
          <a:bodyPr/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The position of the Golgi complex is also variable. 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In cells of ectodermic origin the Golgi complex is polarized between the nucleus &amp; periphery. 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In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secretory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cells it lies between the nucleus &amp;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secretory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pole. </a:t>
            </a:r>
          </a:p>
          <a:p>
            <a:r>
              <a:rPr lang="en-US" b="1" dirty="0" smtClean="0">
                <a:solidFill>
                  <a:srgbClr val="FF0000"/>
                </a:solidFill>
              </a:rPr>
              <a:t>Size:</a:t>
            </a:r>
            <a:r>
              <a:rPr lang="en-US" dirty="0" smtClean="0"/>
              <a:t> </a:t>
            </a:r>
          </a:p>
          <a:p>
            <a:r>
              <a:rPr lang="en-US" dirty="0" smtClean="0"/>
              <a:t>The Golgi complex is large in nerve &amp; gland cell, but small in muscle cells.</a:t>
            </a:r>
          </a:p>
          <a:p>
            <a:r>
              <a:rPr lang="en-US" dirty="0" smtClean="0"/>
              <a:t> The size is linked to the functional state. </a:t>
            </a:r>
          </a:p>
          <a:p>
            <a:endParaRPr lang="en-US" dirty="0"/>
          </a:p>
        </p:txBody>
      </p:sp>
    </p:spTree>
  </p:cSld>
  <p:clrMapOvr>
    <a:masterClrMapping/>
  </p:clrMapOvr>
  <p:transition spd="slow">
    <p:wipe dir="d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28600"/>
            <a:ext cx="7772400" cy="609600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Structure OF GOLGI COMPLEX</a:t>
            </a:r>
            <a:endParaRPr lang="en-US" dirty="0"/>
          </a:p>
        </p:txBody>
      </p:sp>
      <p:pic>
        <p:nvPicPr>
          <p:cNvPr id="8" name="Content Placeholder 7" descr="C:\Users\Shree\Desktop\2020_09_03\Untitled.png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914400"/>
            <a:ext cx="9144000" cy="579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wipe dir="d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7620000" cy="6227136"/>
          </a:xfrm>
        </p:spPr>
        <p:txBody>
          <a:bodyPr/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Golgi complex is somewhat curved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discoidal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organelle which is made up of the three components. </a:t>
            </a:r>
          </a:p>
          <a:p>
            <a:pPr lvl="0"/>
            <a:r>
              <a:rPr lang="en-US" dirty="0" smtClean="0">
                <a:latin typeface="Arial" pitchFamily="34" charset="0"/>
                <a:cs typeface="Arial" pitchFamily="34" charset="0"/>
              </a:rPr>
              <a:t>Flattened sacs or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Cisternae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 </a:t>
            </a:r>
          </a:p>
          <a:p>
            <a:pPr lvl="0"/>
            <a:r>
              <a:rPr lang="en-US" dirty="0" smtClean="0">
                <a:latin typeface="Arial" pitchFamily="34" charset="0"/>
                <a:cs typeface="Arial" pitchFamily="34" charset="0"/>
              </a:rPr>
              <a:t>Large Vacuoles. </a:t>
            </a:r>
          </a:p>
          <a:p>
            <a:pPr lvl="0"/>
            <a:r>
              <a:rPr lang="en-US" dirty="0" smtClean="0">
                <a:latin typeface="Arial" pitchFamily="34" charset="0"/>
                <a:cs typeface="Arial" pitchFamily="34" charset="0"/>
              </a:rPr>
              <a:t>Small tubules &amp; Vesicles. 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These membranous structures are characterized by the absence of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ribosomes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 i.e. they are smooth membrane.</a:t>
            </a:r>
          </a:p>
          <a:p>
            <a:r>
              <a:rPr lang="en-US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Cisternae</a:t>
            </a:r>
            <a:r>
              <a:rPr lang="en-US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: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The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Cisternae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are the permanent structure of the Golgi complex. 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They are membrane bound, fluid filled, flattened sacs swollen as the ends &amp; placed one above the other like stacks of coins. 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wipe dir="d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7239000" cy="6227136"/>
          </a:xfrm>
        </p:spPr>
        <p:txBody>
          <a:bodyPr/>
          <a:lstStyle/>
          <a:p>
            <a:pPr lvl="0"/>
            <a:r>
              <a:rPr lang="en-US" dirty="0" smtClean="0">
                <a:latin typeface="Arial" pitchFamily="34" charset="0"/>
                <a:cs typeface="Arial" pitchFamily="34" charset="0"/>
              </a:rPr>
              <a:t>They are about 3 to 8 in number &amp; are variable in length. </a:t>
            </a:r>
          </a:p>
          <a:p>
            <a:pPr lvl="0"/>
            <a:r>
              <a:rPr lang="en-US" dirty="0" smtClean="0">
                <a:latin typeface="Arial" pitchFamily="34" charset="0"/>
                <a:cs typeface="Arial" pitchFamily="34" charset="0"/>
              </a:rPr>
              <a:t>The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Cisternae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are about 150A</a:t>
            </a:r>
            <a:r>
              <a:rPr lang="en-US" baseline="30000" dirty="0" smtClean="0">
                <a:latin typeface="Arial" pitchFamily="34" charset="0"/>
                <a:cs typeface="Arial" pitchFamily="34" charset="0"/>
              </a:rPr>
              <a:t>0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in width&amp; the outer convex surface of each Cisterna is called forming or proximal face.</a:t>
            </a:r>
          </a:p>
          <a:p>
            <a:pPr lvl="0"/>
            <a:r>
              <a:rPr lang="en-US" dirty="0" smtClean="0">
                <a:latin typeface="Arial" pitchFamily="34" charset="0"/>
                <a:cs typeface="Arial" pitchFamily="34" charset="0"/>
              </a:rPr>
              <a:t> While opposite inner concave surface is called maturing or distal face. </a:t>
            </a:r>
          </a:p>
          <a:p>
            <a:pPr lvl="0"/>
            <a:r>
              <a:rPr lang="en-US" dirty="0" smtClean="0">
                <a:latin typeface="Arial" pitchFamily="34" charset="0"/>
                <a:cs typeface="Arial" pitchFamily="34" charset="0"/>
              </a:rPr>
              <a:t>The membrane of forming face is similar to ER. While that maturing face is similar to plasma membrane. </a:t>
            </a:r>
          </a:p>
          <a:p>
            <a:pPr lvl="0"/>
            <a:r>
              <a:rPr lang="en-US" dirty="0" smtClean="0">
                <a:latin typeface="Arial" pitchFamily="34" charset="0"/>
                <a:cs typeface="Arial" pitchFamily="34" charset="0"/>
              </a:rPr>
              <a:t>The membranes of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Cisternae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are sometimes fenestrated i.e. showing small pores or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fenestrae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due to complex network of tubules arising from peripheral area. </a:t>
            </a:r>
          </a:p>
          <a:p>
            <a:endParaRPr lang="en-US" dirty="0"/>
          </a:p>
        </p:txBody>
      </p:sp>
    </p:spTree>
  </p:cSld>
  <p:clrMapOvr>
    <a:masterClrMapping/>
  </p:clrMapOvr>
  <p:transition spd="slow">
    <p:wipe dir="d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304800"/>
            <a:ext cx="7543800" cy="6150936"/>
          </a:xfrm>
        </p:spPr>
        <p:txBody>
          <a:bodyPr>
            <a:normAutofit fontScale="92500" lnSpcReduction="20000"/>
          </a:bodyPr>
          <a:lstStyle/>
          <a:p>
            <a:pPr lvl="0"/>
            <a:r>
              <a:rPr lang="en-US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Vacuoles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: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 The Vacuoles are large membrane bound, fluid filled globular structures.</a:t>
            </a:r>
          </a:p>
          <a:p>
            <a:pPr lvl="0"/>
            <a:r>
              <a:rPr lang="en-US" dirty="0" smtClean="0">
                <a:latin typeface="Arial" pitchFamily="34" charset="0"/>
                <a:cs typeface="Arial" pitchFamily="34" charset="0"/>
              </a:rPr>
              <a:t>The large vacuoles are clear &amp; generally lie at the edge of the Golgi complex. </a:t>
            </a:r>
          </a:p>
          <a:p>
            <a:pPr lvl="0"/>
            <a:r>
              <a:rPr lang="en-US" dirty="0" smtClean="0">
                <a:latin typeface="Arial" pitchFamily="34" charset="0"/>
                <a:cs typeface="Arial" pitchFamily="34" charset="0"/>
              </a:rPr>
              <a:t>They represent modified &amp; expanded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Cisternae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in which the two membranes have become widely separated&amp; the vacuolar spaces enlarge. </a:t>
            </a:r>
          </a:p>
          <a:p>
            <a:pPr lvl="0"/>
            <a:r>
              <a:rPr lang="en-US" dirty="0" smtClean="0">
                <a:latin typeface="Arial" pitchFamily="34" charset="0"/>
                <a:cs typeface="Arial" pitchFamily="34" charset="0"/>
              </a:rPr>
              <a:t>They contain clear material which reduces metallic salts. </a:t>
            </a:r>
          </a:p>
          <a:p>
            <a:pPr lvl="0"/>
            <a:r>
              <a:rPr lang="en-US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Vesicles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The vesicles are smaller membrane bound, fluid filled, and globular structures.</a:t>
            </a:r>
          </a:p>
          <a:p>
            <a:pPr lvl="0"/>
            <a:r>
              <a:rPr lang="en-US" dirty="0" smtClean="0">
                <a:latin typeface="Arial" pitchFamily="34" charset="0"/>
                <a:cs typeface="Arial" pitchFamily="34" charset="0"/>
              </a:rPr>
              <a:t>They arise from maturing face of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Cisternae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by budding &amp; thus closely associated with the surface of maturing face of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Cisternae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 </a:t>
            </a:r>
          </a:p>
          <a:p>
            <a:pPr lvl="0"/>
            <a:r>
              <a:rPr lang="en-US" dirty="0" smtClean="0">
                <a:latin typeface="Arial" pitchFamily="34" charset="0"/>
                <a:cs typeface="Arial" pitchFamily="34" charset="0"/>
              </a:rPr>
              <a:t>The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Cisternae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contain specific cellular fluid while Vacuoles &amp; Vesicles often contain enzymes &amp; other products synthesized by cell. </a:t>
            </a:r>
          </a:p>
          <a:p>
            <a:pPr lvl="0"/>
            <a:r>
              <a:rPr lang="en-US" dirty="0" smtClean="0">
                <a:latin typeface="Arial" pitchFamily="34" charset="0"/>
                <a:cs typeface="Arial" pitchFamily="34" charset="0"/>
              </a:rPr>
              <a:t>The small vesicles are 400-800 A in diameter. </a:t>
            </a:r>
          </a:p>
          <a:p>
            <a:endParaRPr lang="en-US" dirty="0"/>
          </a:p>
        </p:txBody>
      </p:sp>
    </p:spTree>
  </p:cSld>
  <p:clrMapOvr>
    <a:masterClrMapping/>
  </p:clrMapOvr>
  <p:transition spd="slow">
    <p:wipe dir="d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7543800" cy="6074736"/>
          </a:xfrm>
        </p:spPr>
        <p:txBody>
          <a:bodyPr>
            <a:normAutofit fontScale="85000" lnSpcReduction="10000"/>
          </a:bodyPr>
          <a:lstStyle/>
          <a:p>
            <a:pPr algn="ctr"/>
            <a:r>
              <a:rPr lang="en-US" sz="33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Functions of Golgi complex</a:t>
            </a:r>
            <a:endParaRPr lang="en-US" sz="330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lvl="0"/>
            <a:r>
              <a:rPr lang="en-US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Secretory</a:t>
            </a:r>
            <a:r>
              <a:rPr lang="en-US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Activities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: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It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is mainly concerned with secretion of hormones, enzymes &amp;other materials required building up plasma membrane &amp; cell wall. </a:t>
            </a:r>
          </a:p>
          <a:p>
            <a:pPr lvl="0"/>
            <a:r>
              <a:rPr lang="en-US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Storage &amp;synthesis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: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They stores protein &amp; lipid as well as synthesize complex carbohydrates from simple sugar. </a:t>
            </a:r>
          </a:p>
          <a:p>
            <a:pPr lvl="0"/>
            <a:r>
              <a:rPr lang="en-US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Formation of primary </a:t>
            </a:r>
            <a:r>
              <a:rPr lang="en-US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lysosomes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: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The hydrolytic enzymes formed in ER are channelized to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cisternae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where they are packed up &amp; budded off as primary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lysosomes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 </a:t>
            </a:r>
          </a:p>
          <a:p>
            <a:pPr lvl="0"/>
            <a:r>
              <a:rPr lang="en-US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Formation of </a:t>
            </a:r>
            <a:r>
              <a:rPr lang="en-US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acrosome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: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The apical cap of sperm, called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acrosome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is also formed with the help of Golgi complex. </a:t>
            </a:r>
          </a:p>
          <a:p>
            <a:pPr lvl="0"/>
            <a:r>
              <a:rPr lang="en-US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Packing &amp; forwarding center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: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Its intimate relationship with E.R. leads to believe that it acts as an intercellular pump for receiving packing &amp; expelling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secretory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 products in the form of small vesicles &amp;transportation of cellular fluid. </a:t>
            </a:r>
          </a:p>
          <a:p>
            <a:endParaRPr lang="en-US" dirty="0"/>
          </a:p>
        </p:txBody>
      </p:sp>
    </p:spTree>
  </p:cSld>
  <p:clrMapOvr>
    <a:masterClrMapping/>
  </p:clrMapOvr>
  <p:transition spd="slow">
    <p:wipe dir="d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7239000" cy="5922336"/>
          </a:xfrm>
        </p:spPr>
        <p:txBody>
          <a:bodyPr>
            <a:normAutofit/>
          </a:bodyPr>
          <a:lstStyle/>
          <a:p>
            <a:pPr lvl="0"/>
            <a:r>
              <a:rPr lang="en-US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Absorption of compounds:</a:t>
            </a:r>
            <a:r>
              <a:rPr lang="en-US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Golgi complex absorbs Cu, Au&amp; iron. </a:t>
            </a:r>
          </a:p>
          <a:p>
            <a:pPr lvl="0"/>
            <a:r>
              <a:rPr lang="en-US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Plant Cell wall formation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: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The cell wall of plants is made up of fibrils which contain polysaccharides along with some lipids &amp; proteins. </a:t>
            </a:r>
          </a:p>
          <a:p>
            <a:pPr lvl="0"/>
            <a:r>
              <a:rPr lang="en-US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Pigment formation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: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In many Mammalian tumors&amp; Cancer cells the Golgi complex as site of origin of pigment. </a:t>
            </a:r>
          </a:p>
          <a:p>
            <a:pPr lvl="0"/>
            <a:r>
              <a:rPr lang="en-US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Helps in enzyme formation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: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Golgi complex as a great intracellular centre of enzyme formation. 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ransition spd="slow">
    <p:wipe dir="d"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108</TotalTime>
  <Words>720</Words>
  <Application>Microsoft Office PowerPoint</Application>
  <PresentationFormat>On-screen Show (4:3)</PresentationFormat>
  <Paragraphs>51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Opulent</vt:lpstr>
      <vt:lpstr> S.K.Gandhi Arts, P.H.Gandhi Com.and Amolak Science College, Kada, Tq.Ashti,  Dist. BeeD</vt:lpstr>
      <vt:lpstr>Golgi complex</vt:lpstr>
      <vt:lpstr>Slide 3</vt:lpstr>
      <vt:lpstr>Structure OF GOLGI COMPLEX</vt:lpstr>
      <vt:lpstr>Slide 5</vt:lpstr>
      <vt:lpstr>Slide 6</vt:lpstr>
      <vt:lpstr>Slide 7</vt:lpstr>
      <vt:lpstr>Slide 8</vt:lpstr>
      <vt:lpstr>Slide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Anandrao Dhonde Alias Babaji Mahavidyalaya Kada  Tal- Ashti    Dist- Beed (M.S.) </dc:title>
  <dc:creator>Shree</dc:creator>
  <cp:lastModifiedBy>Shree</cp:lastModifiedBy>
  <cp:revision>85</cp:revision>
  <dcterms:created xsi:type="dcterms:W3CDTF">2020-09-05T11:54:20Z</dcterms:created>
  <dcterms:modified xsi:type="dcterms:W3CDTF">2020-09-09T07:04:51Z</dcterms:modified>
</cp:coreProperties>
</file>